
<file path=[Content_Types].xml><?xml version="1.0" encoding="utf-8"?>
<Types xmlns="http://schemas.openxmlformats.org/package/2006/content-types">
  <Default Extension="jfif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9"/>
  </p:notesMasterIdLst>
  <p:handoutMasterIdLst>
    <p:handoutMasterId r:id="rId30"/>
  </p:handoutMasterIdLst>
  <p:sldIdLst>
    <p:sldId id="266" r:id="rId5"/>
    <p:sldId id="278" r:id="rId6"/>
    <p:sldId id="280" r:id="rId7"/>
    <p:sldId id="302" r:id="rId8"/>
    <p:sldId id="303" r:id="rId9"/>
    <p:sldId id="282" r:id="rId10"/>
    <p:sldId id="283" r:id="rId11"/>
    <p:sldId id="304" r:id="rId12"/>
    <p:sldId id="285" r:id="rId13"/>
    <p:sldId id="286" r:id="rId14"/>
    <p:sldId id="287" r:id="rId15"/>
    <p:sldId id="305" r:id="rId16"/>
    <p:sldId id="289" r:id="rId17"/>
    <p:sldId id="296" r:id="rId18"/>
    <p:sldId id="297" r:id="rId19"/>
    <p:sldId id="300" r:id="rId20"/>
    <p:sldId id="301" r:id="rId21"/>
    <p:sldId id="306" r:id="rId22"/>
    <p:sldId id="310" r:id="rId23"/>
    <p:sldId id="307" r:id="rId24"/>
    <p:sldId id="308" r:id="rId25"/>
    <p:sldId id="311" r:id="rId26"/>
    <p:sldId id="309" r:id="rId27"/>
    <p:sldId id="269" r:id="rId28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37" autoAdjust="0"/>
    <p:restoredTop sz="96408" autoAdjust="0"/>
  </p:normalViewPr>
  <p:slideViewPr>
    <p:cSldViewPr snapToGrid="0" showGuides="1">
      <p:cViewPr varScale="1">
        <p:scale>
          <a:sx n="114" d="100"/>
          <a:sy n="114" d="100"/>
        </p:scale>
        <p:origin x="348" y="10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82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644B6F9-3517-44D5-ACB9-83D0E20F76C9}" type="datetime1">
              <a:rPr lang="pt-BR" smtClean="0"/>
              <a:t>22/08/2022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022FEE5-93F6-4794-9247-D82E88608B7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f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EE14CB-A5BF-417F-96C4-87CE8F9550A6}" type="datetime1">
              <a:rPr lang="pt-BR" smtClean="0"/>
              <a:pPr/>
              <a:t>22/08/2022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3D78A92-0141-4330-8F3E-FAADFAC2384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059398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816131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908660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12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032455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13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382384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14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043410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15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91524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16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969489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17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404797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18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666226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19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27983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867004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20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913397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21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597374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22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352008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23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410238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24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84939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652171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190872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320556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541041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811248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27127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24044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 rtlCol="0">
            <a:noAutofit/>
          </a:bodyPr>
          <a:lstStyle>
            <a:lvl1pPr>
              <a:defRPr sz="6000"/>
            </a:lvl1pPr>
          </a:lstStyle>
          <a:p>
            <a:pPr rtl="0"/>
            <a:r>
              <a:rPr lang="pt-BR" noProof="0" dirty="0"/>
              <a:t>APRESENTAÇÃO</a:t>
            </a:r>
            <a:br>
              <a:rPr lang="pt-BR" noProof="0" dirty="0"/>
            </a:br>
            <a:r>
              <a:rPr lang="pt-BR" noProof="0" dirty="0"/>
              <a:t>TÍTULO    </a:t>
            </a:r>
          </a:p>
        </p:txBody>
      </p:sp>
      <p:sp>
        <p:nvSpPr>
          <p:cNvPr id="23" name="Espaço Reservado para Texto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 rtlCol="0"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 dirty="0"/>
              <a:t>Mês</a:t>
            </a:r>
            <a:br>
              <a:rPr lang="pt-BR" noProof="0" dirty="0"/>
            </a:br>
            <a:r>
              <a:rPr lang="pt-BR" noProof="0" dirty="0"/>
              <a:t>20AA</a:t>
            </a:r>
          </a:p>
        </p:txBody>
      </p:sp>
      <p:sp>
        <p:nvSpPr>
          <p:cNvPr id="28" name="Forma Livre: Forma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9" name="Forma Livre: Forma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2" name="Forma livre: Forma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3" name="Forma livre: Forma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4" name="Forma livre: Forma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6" name="Espaço Reservado para Texto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 rtlCol="0"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 rtl="0"/>
            <a:r>
              <a:rPr lang="pt-BR" noProof="0" dirty="0"/>
              <a:t>Apresentação</a:t>
            </a:r>
            <a:br>
              <a:rPr lang="pt-BR" noProof="0" dirty="0"/>
            </a:br>
            <a:r>
              <a:rPr lang="pt-BR" noProof="0" dirty="0"/>
              <a:t>Slogan</a:t>
            </a:r>
          </a:p>
        </p:txBody>
      </p:sp>
      <p:sp>
        <p:nvSpPr>
          <p:cNvPr id="40" name="Elemento gráfico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2" name="Elemento gráfico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1" name="Espaço Reservado para Imagem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agradeci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ço Reservado para Imagem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 dirty="0"/>
              <a:t>OBRIGADO!</a:t>
            </a:r>
          </a:p>
        </p:txBody>
      </p:sp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9" name="Espaço Reservado para Texto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 rtlCol="0"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 dirty="0"/>
              <a:t>August </a:t>
            </a:r>
            <a:r>
              <a:rPr lang="pt-BR" noProof="0" dirty="0" err="1"/>
              <a:t>Bergqvist</a:t>
            </a:r>
            <a:endParaRPr lang="pt-BR" noProof="0" dirty="0"/>
          </a:p>
        </p:txBody>
      </p:sp>
      <p:sp>
        <p:nvSpPr>
          <p:cNvPr id="20" name="Espaço Reservado para Texto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 dirty="0"/>
              <a:t>Telefone:</a:t>
            </a:r>
          </a:p>
        </p:txBody>
      </p:sp>
      <p:sp>
        <p:nvSpPr>
          <p:cNvPr id="21" name="Espaço Reservado para Texto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 rtlCol="0"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 dirty="0"/>
              <a:t>678 555-0128</a:t>
            </a:r>
          </a:p>
        </p:txBody>
      </p:sp>
      <p:sp>
        <p:nvSpPr>
          <p:cNvPr id="22" name="Espaço Reservado para Texto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 dirty="0" err="1"/>
              <a:t>Email</a:t>
            </a:r>
            <a:r>
              <a:rPr lang="pt-BR" noProof="0" dirty="0"/>
              <a:t>:</a:t>
            </a:r>
          </a:p>
        </p:txBody>
      </p:sp>
      <p:sp>
        <p:nvSpPr>
          <p:cNvPr id="23" name="Espaço Reservado para Texto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 rtlCol="0"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 dirty="0"/>
              <a:t>BERGQVIST@EXAMPLE.COM</a:t>
            </a:r>
          </a:p>
        </p:txBody>
      </p:sp>
      <p:sp>
        <p:nvSpPr>
          <p:cNvPr id="3" name="Elemento gráfico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88000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5" name="Forma Livre: Forma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 rtlCol="0">
            <a:noAutofit/>
          </a:bodyPr>
          <a:lstStyle>
            <a:lvl1pPr>
              <a:defRPr sz="6000"/>
            </a:lvl1pPr>
          </a:lstStyle>
          <a:p>
            <a:pPr rtl="0"/>
            <a:r>
              <a:rPr lang="pt-BR" noProof="0" dirty="0"/>
              <a:t>APRESENTAÇÃO</a:t>
            </a:r>
            <a:br>
              <a:rPr lang="pt-BR" noProof="0" dirty="0"/>
            </a:br>
            <a:r>
              <a:rPr lang="pt-BR" noProof="0" dirty="0"/>
              <a:t>TÍTULO    </a:t>
            </a:r>
          </a:p>
        </p:txBody>
      </p:sp>
      <p:sp>
        <p:nvSpPr>
          <p:cNvPr id="28" name="Forma Livre: Forma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9" name="Forma Livre: Forma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2" name="Forma livre: Forma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3" name="Forma livre: Forma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4" name="Forma Livre: Forma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0" name="Elemento gráfico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2" name="Elemento gráfico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5" name="Subtítulo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5" name="Elemento gráfico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5" name="Forma Livre: Forma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rtlCol="0"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pt-BR" noProof="0" dirty="0"/>
              <a:t>SLIDE DIVISOR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 rtlCol="0"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  <p:sp>
        <p:nvSpPr>
          <p:cNvPr id="24" name="Elemento gráfico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8" name="Forma Livre: Forma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36" name="Forma Livre: Forma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9" name="Elemento gráfico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grpSp>
        <p:nvGrpSpPr>
          <p:cNvPr id="41" name="Elemento gráfico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20" name="Elemento gráfico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9" name="Elemento gráfico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grpSp>
        <p:nvGrpSpPr>
          <p:cNvPr id="41" name="Elemento gráfico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  <p:sp>
        <p:nvSpPr>
          <p:cNvPr id="7" name="Título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20" name="Elemento gráfico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7" name="Espaço Reservado para Texto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9" name="Espaço reservado para conteúdo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21" name="Espaço Reservado para Texto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2" name="Espaço reservado para conteúdo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9" name="Elemento gráfico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grpSp>
        <p:nvGrpSpPr>
          <p:cNvPr id="41" name="Elemento gráfico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  <p:sp>
        <p:nvSpPr>
          <p:cNvPr id="7" name="Título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20" name="Elemento gráfico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3" name="Espaço Reservado para Conteúdo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24" name="Espaço Reservado para Conteúdo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Espaço Reservado para Imagem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6" name="Elemento gráfico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38" name="Forma Livre: Forma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3" name="Elemento gráfico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3" name="Forma Livre: Forma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1" name="Forma Livre: Forma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20" name="Espaço Reservado para Texto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6" name="Elemento gráfico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38" name="Forma Livre: Forma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3" name="Elemento gráfico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3" name="Forma Livre: Forma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1" name="Forma Livre: Forma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20" name="Espaço Reservado para Texto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9" name="Elemento gráfico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grpSp>
        <p:nvGrpSpPr>
          <p:cNvPr id="41" name="Elemento gráfico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  <p:sp>
        <p:nvSpPr>
          <p:cNvPr id="18" name="Elemento gráfico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9" name="Título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9" name="Elemento gráfico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grpSp>
        <p:nvGrpSpPr>
          <p:cNvPr id="41" name="Elemento gráfico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spaço Reservado para Imagem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5" name="Elemento gráfico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5" name="Forma Livre: Forma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rtlCol="0"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pt-BR" noProof="0" dirty="0"/>
              <a:t>SLIDE DIVISOR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 rtlCol="0"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24" name="Elemento gráfico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366000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38" name="Forma Livre: Forma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36" name="Forma Livre: Forma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Subtítulo, Conteúdo 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ço Reservado para Imagem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5" name="Elemento gráfico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 dirty="0"/>
              <a:t>LAYOUT DE TEXTO 02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6" name="Espaço Reservado para Texto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 rtlCol="0"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7" name="Espaço Reservado para Texto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" name="Elemento gráfico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6" y="1726672"/>
            <a:ext cx="4464000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2" name="Forma Livre: Forma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Espaço Reservado para Imagem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6" name="Elemento gráfico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 dirty="0"/>
              <a:t>LAYOUT DE TEXTO 02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8" name="Espaço Reservado para Texto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8" name="Forma Livre: Forma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29" name="Forma livre: Forma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26" name="Forma Livre: Forma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28" name="Espaço Reservado para Texto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 rtlCol="0"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1" name="Espaço Reservado para Texto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 rtlCol="0"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" name="Elemento gráfico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1" y="2045662"/>
            <a:ext cx="4500000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3" name="Forma Livre: Forma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1" name="Forma Livre: Forma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 com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9" name="Elemento gráfico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rtlCol="0" anchor="b">
            <a:normAutofit/>
          </a:bodyPr>
          <a:lstStyle>
            <a:lvl1pPr algn="ctr">
              <a:defRPr sz="4000"/>
            </a:lvl1pPr>
          </a:lstStyle>
          <a:p>
            <a:pPr rtl="0"/>
            <a:r>
              <a:rPr lang="pt-BR" noProof="0" dirty="0"/>
              <a:t>COMPARAÇÃO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11311" y="2959593"/>
            <a:ext cx="4365625" cy="365125"/>
          </a:xfrm>
        </p:spPr>
        <p:txBody>
          <a:bodyPr rtlCol="0"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TÍTULO DA SEÇÃO 1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7" name="Espaço Reservado para Texto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2" name="Elemento gráfico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4" name="Espaço Reservado para Texto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5973985" y="2959593"/>
            <a:ext cx="4365625" cy="365125"/>
          </a:xfrm>
        </p:spPr>
        <p:txBody>
          <a:bodyPr rtlCol="0"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TÍTULO DA SEÇÃO 2</a:t>
            </a:r>
          </a:p>
        </p:txBody>
      </p:sp>
      <p:sp>
        <p:nvSpPr>
          <p:cNvPr id="28" name="Espaço Reservado para Texto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0" name="Espaço Reservado para Texto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grpSp>
        <p:nvGrpSpPr>
          <p:cNvPr id="41" name="Elemento gráfico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9" name="Elemento gráfico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pt-BR" noProof="0" dirty="0"/>
              <a:t>SLIDE DE GRÁFICO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7" name="Espaço Reservado para Texto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4" name="Espaço Reservado para Texto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30%</a:t>
            </a:r>
          </a:p>
        </p:txBody>
      </p:sp>
      <p:sp>
        <p:nvSpPr>
          <p:cNvPr id="30" name="Espaço Reservado para Texto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 dirty="0"/>
              <a:t>Título da categoria</a:t>
            </a:r>
          </a:p>
        </p:txBody>
      </p:sp>
      <p:sp>
        <p:nvSpPr>
          <p:cNvPr id="23" name="Espaço Reservado para Texto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10%</a:t>
            </a:r>
          </a:p>
        </p:txBody>
      </p:sp>
      <p:sp>
        <p:nvSpPr>
          <p:cNvPr id="25" name="Espaço Reservado para Texto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 dirty="0"/>
              <a:t>Título da categoria</a:t>
            </a:r>
          </a:p>
        </p:txBody>
      </p:sp>
      <p:sp>
        <p:nvSpPr>
          <p:cNvPr id="27" name="Espaço Reservado para Texto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25%</a:t>
            </a:r>
          </a:p>
        </p:txBody>
      </p:sp>
      <p:sp>
        <p:nvSpPr>
          <p:cNvPr id="29" name="Espaço Reservado para Texto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 dirty="0"/>
              <a:t>Título da categoria</a:t>
            </a:r>
          </a:p>
        </p:txBody>
      </p:sp>
      <p:sp>
        <p:nvSpPr>
          <p:cNvPr id="32" name="Espaço Reservado para Texto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10%</a:t>
            </a:r>
          </a:p>
        </p:txBody>
      </p:sp>
      <p:sp>
        <p:nvSpPr>
          <p:cNvPr id="33" name="Espaço Reservado para Texto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 dirty="0"/>
              <a:t>Título da categoria</a:t>
            </a:r>
          </a:p>
        </p:txBody>
      </p:sp>
      <p:sp>
        <p:nvSpPr>
          <p:cNvPr id="35" name="Espaço Reservado para Texto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20%</a:t>
            </a:r>
          </a:p>
        </p:txBody>
      </p:sp>
      <p:sp>
        <p:nvSpPr>
          <p:cNvPr id="36" name="Espaço Reservado para Texto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 dirty="0"/>
              <a:t>Título da categoria</a:t>
            </a:r>
          </a:p>
        </p:txBody>
      </p:sp>
      <p:sp>
        <p:nvSpPr>
          <p:cNvPr id="38" name="Espaço Reservado para Texto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5%</a:t>
            </a:r>
          </a:p>
        </p:txBody>
      </p:sp>
      <p:sp>
        <p:nvSpPr>
          <p:cNvPr id="39" name="Espaço Reservado para Texto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 dirty="0"/>
              <a:t>Título da Categoria</a:t>
            </a:r>
          </a:p>
        </p:txBody>
      </p:sp>
      <p:sp>
        <p:nvSpPr>
          <p:cNvPr id="19" name="Espaço Reservado para Gráfico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  <p:grpSp>
        <p:nvGrpSpPr>
          <p:cNvPr id="41" name="Elemento gráfico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  <p:sp>
        <p:nvSpPr>
          <p:cNvPr id="3" name="Elemento gráfico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8" y="2267879"/>
            <a:ext cx="3996000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53" name="Elemento gráfico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7" name="Espaço Reservado para Texto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8" name="Espaço Reservado para Tabela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no ícone para adicionar tabela</a:t>
            </a:r>
            <a:endParaRPr lang="pt-BR" noProof="0" dirty="0"/>
          </a:p>
        </p:txBody>
      </p:sp>
      <p:grpSp>
        <p:nvGrpSpPr>
          <p:cNvPr id="45" name="Elemento gráfico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8" name="Forma Livre: Forma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9" name="Forma livre: Forma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50" name="Forma Livre: Forma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51" name="Forma Livre: Forma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pt-BR" noProof="0" dirty="0"/>
              <a:t>SLIDE DE TABELA</a:t>
            </a:r>
          </a:p>
        </p:txBody>
      </p:sp>
      <p:sp>
        <p:nvSpPr>
          <p:cNvPr id="3" name="Elemento gráfico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33300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 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Espaço Reservado para Imagem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46" name="Forma Livre: Forma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7" name="Forma Livre: Forma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5" name="Forma Livre: Forma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5" name="Elemento gráfico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 dirty="0"/>
              <a:t>IMAGEM GRANDE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21" name="Espaço Reservado para Texto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pic>
        <p:nvPicPr>
          <p:cNvPr id="22" name="Elemento gráfico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orma livre: Forma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1" name="Forma Livre: Forma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2" name="Forma Livre: Forma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4" name="Forma livre: Forma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8" name="Forma Livre: Forma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do Ví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6" name="Elemento gráfico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8" name="Espaço Reservado para Mídia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no ícone para adicionar mídia</a:t>
            </a:r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9" name="Título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rtlCol="0"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orma Livre: Forma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" name="Forma Livre: Forma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5" name="Forma Livre: Forma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9" name="Forma Livre: Forma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 rtl="0"/>
            <a:fld id="{D495E168-DA5E-4888-8D8A-92B118324C14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sp>
        <p:nvSpPr>
          <p:cNvPr id="11" name="Espaço Reservado para Rodapé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ADICIONAR UM RODAPÉ</a:t>
            </a:r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f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f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588" y="1436921"/>
            <a:ext cx="5780436" cy="1517356"/>
          </a:xfrm>
        </p:spPr>
        <p:txBody>
          <a:bodyPr rtlCol="0"/>
          <a:lstStyle/>
          <a:p>
            <a:pPr rtl="0"/>
            <a:r>
              <a:rPr lang="pt-BR" sz="4000" dirty="0"/>
              <a:t>Processamento Digital de Imagens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/>
          <a:p>
            <a:pPr rtl="0"/>
            <a:r>
              <a:rPr lang="pt-BR" dirty="0"/>
              <a:t>Agosto</a:t>
            </a:r>
            <a:br>
              <a:rPr lang="pt-BR" dirty="0"/>
            </a:br>
            <a:r>
              <a:rPr lang="pt-BR" dirty="0"/>
              <a:t>2022</a:t>
            </a:r>
          </a:p>
        </p:txBody>
      </p:sp>
      <p:pic>
        <p:nvPicPr>
          <p:cNvPr id="13" name="Espaço Reservado para Imagem 12">
            <a:extLst>
              <a:ext uri="{FF2B5EF4-FFF2-40B4-BE49-F238E27FC236}">
                <a16:creationId xmlns:a16="http://schemas.microsoft.com/office/drawing/2014/main" id="{F2533272-EA28-4BAF-B460-A24F2E909B97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3"/>
          <a:srcRect l="19534" r="19534"/>
          <a:stretch>
            <a:fillRect/>
          </a:stretch>
        </p:blipFill>
        <p:spPr>
          <a:xfrm>
            <a:off x="4593265" y="0"/>
            <a:ext cx="7607612" cy="5949573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D445380-D3E9-8DA4-5207-34660C6F64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/>
              <a:t>Desafio 2</a:t>
            </a:r>
          </a:p>
        </p:txBody>
      </p:sp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 sz="3200" dirty="0"/>
              <a:t>Remover ruido da imagem “Ruido_1.png”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1850" y="1930548"/>
            <a:ext cx="10515599" cy="1156601"/>
          </a:xfrm>
        </p:spPr>
        <p:txBody>
          <a:bodyPr rtlCol="0"/>
          <a:lstStyle/>
          <a:p>
            <a:pPr algn="just"/>
            <a:r>
              <a:rPr lang="pt-BR" dirty="0">
                <a:latin typeface="Roboto"/>
              </a:rPr>
              <a:t>Para isso foi implementado: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Filtro passa baixa para o canal G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effectLst/>
                <a:latin typeface="Roboto"/>
              </a:rPr>
              <a:t>2x Filtro mediana no canal G (kernel 3)</a:t>
            </a:r>
          </a:p>
          <a:p>
            <a:br>
              <a:rPr lang="pt-BR" dirty="0">
                <a:effectLst/>
              </a:rPr>
            </a:br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10</a:t>
            </a:fld>
            <a:endParaRPr lang="pt-BR" dirty="0"/>
          </a:p>
        </p:txBody>
      </p:sp>
      <p:pic>
        <p:nvPicPr>
          <p:cNvPr id="4" name="Imagem 3" descr="Uma imagem contendo grama, bolo, foto, colorido&#10;&#10;Descrição gerada automaticamente">
            <a:extLst>
              <a:ext uri="{FF2B5EF4-FFF2-40B4-BE49-F238E27FC236}">
                <a16:creationId xmlns:a16="http://schemas.microsoft.com/office/drawing/2014/main" id="{8CAE55C3-F5BE-D48D-9371-B75437A2CD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649" y="3255628"/>
            <a:ext cx="914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931754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 sz="3600" dirty="0"/>
              <a:t>Histograma -“Ruido_1.png”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11</a:t>
            </a:fld>
            <a:endParaRPr lang="pt-BR" dirty="0"/>
          </a:p>
        </p:txBody>
      </p:sp>
      <p:pic>
        <p:nvPicPr>
          <p:cNvPr id="4" name="Imagem 3" descr="Uma imagem contendo Forma&#10;&#10;Descrição gerada automaticamente">
            <a:extLst>
              <a:ext uri="{FF2B5EF4-FFF2-40B4-BE49-F238E27FC236}">
                <a16:creationId xmlns:a16="http://schemas.microsoft.com/office/drawing/2014/main" id="{4780E640-5E0A-35D2-3467-7A17879E25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89" y="2019646"/>
            <a:ext cx="10972822" cy="365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527521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 sz="3200" dirty="0"/>
              <a:t>Remover ruido da imagem “Ruido_2.png”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1850" y="1930548"/>
            <a:ext cx="10515599" cy="1156601"/>
          </a:xfrm>
        </p:spPr>
        <p:txBody>
          <a:bodyPr rtlCol="0"/>
          <a:lstStyle/>
          <a:p>
            <a:pPr algn="just"/>
            <a:r>
              <a:rPr lang="pt-BR" dirty="0">
                <a:latin typeface="Roboto"/>
              </a:rPr>
              <a:t>Para isso foi implementado: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Filtro passa baixa para o canal R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effectLst/>
                <a:latin typeface="Roboto"/>
              </a:rPr>
              <a:t>2x Filtro mediana no canal R (kernel 3)</a:t>
            </a:r>
          </a:p>
          <a:p>
            <a:br>
              <a:rPr lang="pt-BR" dirty="0">
                <a:effectLst/>
              </a:rPr>
            </a:br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12</a:t>
            </a:fld>
            <a:endParaRPr lang="pt-BR" dirty="0"/>
          </a:p>
        </p:txBody>
      </p:sp>
      <p:pic>
        <p:nvPicPr>
          <p:cNvPr id="4" name="Imagem 3" descr="Desenho de uma árvore&#10;&#10;Descrição gerada automaticamente">
            <a:extLst>
              <a:ext uri="{FF2B5EF4-FFF2-40B4-BE49-F238E27FC236}">
                <a16:creationId xmlns:a16="http://schemas.microsoft.com/office/drawing/2014/main" id="{8C4405B4-A818-92E3-D3EF-8817E3D78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3205294"/>
            <a:ext cx="914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470569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 sz="3600" dirty="0"/>
              <a:t>Histograma -“Ruido_2.png”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13</a:t>
            </a:fld>
            <a:endParaRPr lang="pt-BR" dirty="0"/>
          </a:p>
        </p:txBody>
      </p:sp>
      <p:pic>
        <p:nvPicPr>
          <p:cNvPr id="6" name="Imagem 5" descr="Uma imagem contendo Histograma&#10;&#10;Descrição gerada automaticamente">
            <a:extLst>
              <a:ext uri="{FF2B5EF4-FFF2-40B4-BE49-F238E27FC236}">
                <a16:creationId xmlns:a16="http://schemas.microsoft.com/office/drawing/2014/main" id="{89CF24BB-C087-B046-C681-323AE76B75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89" y="2106781"/>
            <a:ext cx="10972822" cy="365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00996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584" y="814296"/>
            <a:ext cx="9003265" cy="676275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sz="3600" dirty="0"/>
              <a:t>Aumentar os detalhes da imagem “Agucar_1.png”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1850" y="1930548"/>
            <a:ext cx="10515599" cy="1498452"/>
          </a:xfrm>
        </p:spPr>
        <p:txBody>
          <a:bodyPr rtlCol="0"/>
          <a:lstStyle/>
          <a:p>
            <a:pPr algn="just"/>
            <a:r>
              <a:rPr lang="pt-BR" dirty="0">
                <a:latin typeface="Roboto"/>
              </a:rPr>
              <a:t>Para isso foi implementado: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Filtro de nitidez nos 3 canais;</a:t>
            </a:r>
            <a:endParaRPr lang="pt-BR" dirty="0">
              <a:latin typeface="Roboto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Equalização do histograma nos 3 canais.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b="0" dirty="0">
              <a:effectLst/>
              <a:latin typeface="Roboto"/>
            </a:endParaRPr>
          </a:p>
          <a:p>
            <a:br>
              <a:rPr lang="pt-BR" dirty="0">
                <a:effectLst/>
              </a:rPr>
            </a:br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14</a:t>
            </a:fld>
            <a:endParaRPr lang="pt-BR" dirty="0"/>
          </a:p>
        </p:txBody>
      </p:sp>
      <p:pic>
        <p:nvPicPr>
          <p:cNvPr id="4" name="Imagem 3" descr="Cidade com prédios e árvores&#10;&#10;Descrição gerada automaticamente com confiança média">
            <a:extLst>
              <a:ext uri="{FF2B5EF4-FFF2-40B4-BE49-F238E27FC236}">
                <a16:creationId xmlns:a16="http://schemas.microsoft.com/office/drawing/2014/main" id="{F5A4F806-73A5-DFFA-A0AF-22AF93507A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216" y="3222072"/>
            <a:ext cx="914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483655"/>
      </p:ext>
    </p:extLst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 sz="3600" dirty="0"/>
              <a:t>Histograma -“Aguca_1.png”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15</a:t>
            </a:fld>
            <a:endParaRPr lang="pt-BR" dirty="0"/>
          </a:p>
        </p:txBody>
      </p:sp>
      <p:pic>
        <p:nvPicPr>
          <p:cNvPr id="4" name="Imagem 3" descr="Gráfico, Histograma&#10;&#10;Descrição gerada automaticamente">
            <a:extLst>
              <a:ext uri="{FF2B5EF4-FFF2-40B4-BE49-F238E27FC236}">
                <a16:creationId xmlns:a16="http://schemas.microsoft.com/office/drawing/2014/main" id="{7B405230-26EC-F26D-41D7-DD1563BD2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89" y="1977700"/>
            <a:ext cx="10972822" cy="365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439937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584" y="814296"/>
            <a:ext cx="9003265" cy="676275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sz="3600" dirty="0"/>
              <a:t>Melhorar a imagem “Guardachuvas.png”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1850" y="1930548"/>
            <a:ext cx="10515599" cy="1498452"/>
          </a:xfrm>
        </p:spPr>
        <p:txBody>
          <a:bodyPr rtlCol="0"/>
          <a:lstStyle/>
          <a:p>
            <a:pPr algn="just"/>
            <a:r>
              <a:rPr lang="pt-BR" dirty="0">
                <a:latin typeface="Roboto"/>
              </a:rPr>
              <a:t>Para isso foi implementado: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Filtro mediana no canal R (kernel 3)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Filtro de média nos 3 canais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Filtro de nitidez nos canais B e G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b="0" dirty="0">
              <a:latin typeface="Roboto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b="0" dirty="0">
              <a:latin typeface="Roboto"/>
            </a:endParaRPr>
          </a:p>
          <a:p>
            <a:pPr algn="just"/>
            <a:endParaRPr lang="pt-BR" b="0" dirty="0">
              <a:effectLst/>
              <a:latin typeface="Roboto"/>
            </a:endParaRPr>
          </a:p>
          <a:p>
            <a:br>
              <a:rPr lang="pt-BR" dirty="0">
                <a:effectLst/>
              </a:rPr>
            </a:br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16</a:t>
            </a:fld>
            <a:endParaRPr lang="pt-BR" dirty="0"/>
          </a:p>
        </p:txBody>
      </p:sp>
      <p:pic>
        <p:nvPicPr>
          <p:cNvPr id="4" name="Imagem 3" descr="Desenho colorido de pessoa com guarda-chuva&#10;&#10;Descrição gerada automaticamente com confiança média">
            <a:extLst>
              <a:ext uri="{FF2B5EF4-FFF2-40B4-BE49-F238E27FC236}">
                <a16:creationId xmlns:a16="http://schemas.microsoft.com/office/drawing/2014/main" id="{F6416541-6F55-373F-81BC-66697D8368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216" y="3429000"/>
            <a:ext cx="914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373612"/>
      </p:ext>
    </p:extLst>
  </p:cSld>
  <p:clrMapOvr>
    <a:masterClrMapping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 sz="3600" dirty="0"/>
              <a:t>Histograma - “Guardachuvas.png”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17</a:t>
            </a:fld>
            <a:endParaRPr lang="pt-BR" dirty="0"/>
          </a:p>
        </p:txBody>
      </p:sp>
      <p:pic>
        <p:nvPicPr>
          <p:cNvPr id="4" name="Imagem 3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02FAC332-49BB-DC07-CF2D-21DF551BF1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250" y="2053206"/>
            <a:ext cx="109728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490466"/>
      </p:ext>
    </p:extLst>
  </p:cSld>
  <p:clrMapOvr>
    <a:masterClrMapping/>
  </p:clrMapOvr>
  <p:transition spd="slow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584" y="814296"/>
            <a:ext cx="9003265" cy="676275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sz="3600" dirty="0"/>
              <a:t>Comprimir a imagem “Compressao_1.png”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1850" y="1930548"/>
            <a:ext cx="10515599" cy="1498452"/>
          </a:xfrm>
        </p:spPr>
        <p:txBody>
          <a:bodyPr rtlCol="0"/>
          <a:lstStyle/>
          <a:p>
            <a:pPr algn="just"/>
            <a:r>
              <a:rPr lang="pt-BR" dirty="0">
                <a:latin typeface="Roboto"/>
              </a:rPr>
              <a:t>Para isso foi implementado: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Codificação de </a:t>
            </a:r>
            <a:r>
              <a:rPr lang="pt-BR" b="0" dirty="0" err="1">
                <a:latin typeface="Roboto"/>
              </a:rPr>
              <a:t>Huffman</a:t>
            </a:r>
            <a:endParaRPr lang="pt-BR" b="0" dirty="0">
              <a:latin typeface="Roboto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b="0" dirty="0">
              <a:latin typeface="Roboto"/>
            </a:endParaRPr>
          </a:p>
          <a:p>
            <a:pPr algn="just"/>
            <a:endParaRPr lang="pt-BR" b="0" dirty="0">
              <a:effectLst/>
              <a:latin typeface="Roboto"/>
            </a:endParaRPr>
          </a:p>
          <a:p>
            <a:br>
              <a:rPr lang="pt-BR" dirty="0">
                <a:effectLst/>
              </a:rPr>
            </a:br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18</a:t>
            </a:fld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8639511-B008-40A7-2F82-FCFC94677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3688" y="3123784"/>
            <a:ext cx="4401337" cy="2915057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E4D075E-0859-B380-FE4F-8BF5F4766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5025" y="3123783"/>
            <a:ext cx="4401337" cy="2915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118450"/>
      </p:ext>
    </p:extLst>
  </p:cSld>
  <p:clrMapOvr>
    <a:masterClrMapping/>
  </p:clrMapOvr>
  <p:transition spd="slow"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584" y="814296"/>
            <a:ext cx="9003265" cy="676275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sz="3600" dirty="0"/>
              <a:t>Comprimir a imagem “Compressao_1.png”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1850" y="1930548"/>
            <a:ext cx="10515599" cy="1498452"/>
          </a:xfrm>
        </p:spPr>
        <p:txBody>
          <a:bodyPr rtlCol="0"/>
          <a:lstStyle/>
          <a:p>
            <a:pPr algn="just"/>
            <a:r>
              <a:rPr lang="pt-BR" dirty="0">
                <a:latin typeface="Roboto"/>
              </a:rPr>
              <a:t>Para isso foi implementado: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Codificação de </a:t>
            </a:r>
            <a:r>
              <a:rPr lang="pt-BR" b="0" dirty="0" err="1">
                <a:latin typeface="Roboto"/>
              </a:rPr>
              <a:t>Huffman</a:t>
            </a:r>
            <a:endParaRPr lang="pt-BR" b="0" dirty="0">
              <a:latin typeface="Roboto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b="0" dirty="0">
              <a:latin typeface="Roboto"/>
            </a:endParaRPr>
          </a:p>
          <a:p>
            <a:pPr algn="just"/>
            <a:endParaRPr lang="pt-BR" b="0" dirty="0">
              <a:effectLst/>
              <a:latin typeface="Roboto"/>
            </a:endParaRPr>
          </a:p>
          <a:p>
            <a:br>
              <a:rPr lang="pt-BR" dirty="0">
                <a:effectLst/>
              </a:rPr>
            </a:br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19</a:t>
            </a:fld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0D20F51-F1ED-F897-50C1-285ECA9B3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6895" y="3429000"/>
            <a:ext cx="8658209" cy="17029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11731705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 sz="3600" dirty="0"/>
              <a:t>Clarear a imagem “Clarear_1.png”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1850" y="1930548"/>
            <a:ext cx="10515599" cy="4395824"/>
          </a:xfrm>
        </p:spPr>
        <p:txBody>
          <a:bodyPr rtlCol="0"/>
          <a:lstStyle/>
          <a:p>
            <a:pPr algn="just"/>
            <a:r>
              <a:rPr lang="pt-BR" dirty="0">
                <a:latin typeface="Roboto"/>
              </a:rPr>
              <a:t>Para isso foi implementado: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Conversão do espaço RGB para HSV;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Equalização do Histograma (usando o espaço de cores HSV -&gt; canal V);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Conversão do espaço HSV para RGB.</a:t>
            </a:r>
          </a:p>
          <a:p>
            <a:pPr algn="just"/>
            <a:endParaRPr lang="pt-BR" b="0" dirty="0">
              <a:latin typeface="Roboto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b="0" dirty="0">
              <a:latin typeface="Roboto"/>
            </a:endParaRPr>
          </a:p>
          <a:p>
            <a:endParaRPr lang="pt-BR" b="0" dirty="0">
              <a:effectLst/>
              <a:latin typeface="Roboto"/>
            </a:endParaRPr>
          </a:p>
          <a:p>
            <a:br>
              <a:rPr lang="pt-BR" dirty="0">
                <a:effectLst/>
              </a:rPr>
            </a:br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2</a:t>
            </a:fld>
            <a:endParaRPr lang="pt-BR" dirty="0"/>
          </a:p>
        </p:txBody>
      </p:sp>
      <p:pic>
        <p:nvPicPr>
          <p:cNvPr id="4" name="Imagem 3" descr="Uma imagem contendo natureza, pista, trem, fogo&#10;&#10;Descrição gerada automaticamente">
            <a:extLst>
              <a:ext uri="{FF2B5EF4-FFF2-40B4-BE49-F238E27FC236}">
                <a16:creationId xmlns:a16="http://schemas.microsoft.com/office/drawing/2014/main" id="{B88EEBD3-0BA0-1DD3-41DB-4297C54226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8499" y="3515686"/>
            <a:ext cx="914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422505"/>
      </p:ext>
    </p:extLst>
  </p:cSld>
  <p:clrMapOvr>
    <a:masterClrMapping/>
  </p:clrMapOvr>
  <p:transition spd="slow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584" y="814296"/>
            <a:ext cx="9003265" cy="676275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sz="3600" dirty="0"/>
              <a:t>Comprimir a imagem “Compressao_1.png”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1850" y="1930548"/>
            <a:ext cx="10515599" cy="1498452"/>
          </a:xfrm>
        </p:spPr>
        <p:txBody>
          <a:bodyPr rtlCol="0"/>
          <a:lstStyle/>
          <a:p>
            <a:pPr algn="just"/>
            <a:r>
              <a:rPr lang="pt-BR" dirty="0">
                <a:latin typeface="Roboto"/>
              </a:rPr>
              <a:t>Para isso foi implementado: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Codificação de </a:t>
            </a:r>
            <a:r>
              <a:rPr lang="pt-BR" b="0" dirty="0" err="1">
                <a:latin typeface="Roboto"/>
              </a:rPr>
              <a:t>Huffman</a:t>
            </a:r>
            <a:endParaRPr lang="pt-BR" b="0" dirty="0">
              <a:latin typeface="Roboto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b="0" dirty="0">
              <a:latin typeface="Roboto"/>
            </a:endParaRPr>
          </a:p>
          <a:p>
            <a:pPr algn="just"/>
            <a:endParaRPr lang="pt-BR" b="0" dirty="0">
              <a:effectLst/>
              <a:latin typeface="Roboto"/>
            </a:endParaRPr>
          </a:p>
          <a:p>
            <a:br>
              <a:rPr lang="pt-BR" dirty="0">
                <a:effectLst/>
              </a:rPr>
            </a:br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20</a:t>
            </a:fld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D8702F1-AC05-1D5D-8D78-4689C22BC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595" y="2760403"/>
            <a:ext cx="7918254" cy="3725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764190"/>
      </p:ext>
    </p:extLst>
  </p:cSld>
  <p:clrMapOvr>
    <a:masterClrMapping/>
  </p:clrMapOvr>
  <p:transition spd="slow">
    <p:cover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584" y="814296"/>
            <a:ext cx="9003265" cy="676275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sz="3600" dirty="0"/>
              <a:t>Comprimir a imagem “Compressao_2.png”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1850" y="1930548"/>
            <a:ext cx="10515599" cy="1498452"/>
          </a:xfrm>
        </p:spPr>
        <p:txBody>
          <a:bodyPr rtlCol="0"/>
          <a:lstStyle/>
          <a:p>
            <a:pPr algn="just"/>
            <a:r>
              <a:rPr lang="pt-BR" dirty="0">
                <a:latin typeface="Roboto"/>
              </a:rPr>
              <a:t>Para isso foi implementado: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Codificação de </a:t>
            </a:r>
            <a:r>
              <a:rPr lang="pt-BR" b="0" dirty="0" err="1">
                <a:latin typeface="Roboto"/>
              </a:rPr>
              <a:t>Huffman</a:t>
            </a:r>
            <a:endParaRPr lang="pt-BR" b="0" dirty="0">
              <a:latin typeface="Roboto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b="0" dirty="0">
              <a:latin typeface="Roboto"/>
            </a:endParaRPr>
          </a:p>
          <a:p>
            <a:pPr algn="just"/>
            <a:endParaRPr lang="pt-BR" b="0" dirty="0">
              <a:effectLst/>
              <a:latin typeface="Roboto"/>
            </a:endParaRPr>
          </a:p>
          <a:p>
            <a:br>
              <a:rPr lang="pt-BR" dirty="0">
                <a:effectLst/>
              </a:rPr>
            </a:br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21</a:t>
            </a:fld>
            <a:endParaRPr lang="pt-BR" dirty="0"/>
          </a:p>
        </p:txBody>
      </p:sp>
      <p:pic>
        <p:nvPicPr>
          <p:cNvPr id="4" name="Imagem 3" descr="Gramado com árvores ao fundo&#10;&#10;Descrição gerada automaticamente">
            <a:extLst>
              <a:ext uri="{FF2B5EF4-FFF2-40B4-BE49-F238E27FC236}">
                <a16:creationId xmlns:a16="http://schemas.microsoft.com/office/drawing/2014/main" id="{9D701379-25F0-3848-CEC5-B778E76C8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5216" y="3123784"/>
            <a:ext cx="4401337" cy="3301003"/>
          </a:xfrm>
          <a:prstGeom prst="rect">
            <a:avLst/>
          </a:prstGeom>
        </p:spPr>
      </p:pic>
      <p:pic>
        <p:nvPicPr>
          <p:cNvPr id="8" name="Imagem 7" descr="Gramado com árvores ao fundo&#10;&#10;Descrição gerada automaticamente">
            <a:extLst>
              <a:ext uri="{FF2B5EF4-FFF2-40B4-BE49-F238E27FC236}">
                <a16:creationId xmlns:a16="http://schemas.microsoft.com/office/drawing/2014/main" id="{66AB206B-F361-5A9E-3CB7-A9EEB5F5F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3879" y="3123784"/>
            <a:ext cx="4401337" cy="3301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974787"/>
      </p:ext>
    </p:extLst>
  </p:cSld>
  <p:clrMapOvr>
    <a:masterClrMapping/>
  </p:clrMapOvr>
  <p:transition spd="slow">
    <p:cover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584" y="814296"/>
            <a:ext cx="9003265" cy="676275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sz="3600" dirty="0"/>
              <a:t>Comprimir a imagem “Compressao_2.png”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1850" y="1930548"/>
            <a:ext cx="10515599" cy="1498452"/>
          </a:xfrm>
        </p:spPr>
        <p:txBody>
          <a:bodyPr rtlCol="0"/>
          <a:lstStyle/>
          <a:p>
            <a:pPr algn="just"/>
            <a:r>
              <a:rPr lang="pt-BR" dirty="0">
                <a:latin typeface="Roboto"/>
              </a:rPr>
              <a:t>Para isso foi implementado: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Codificação de </a:t>
            </a:r>
            <a:r>
              <a:rPr lang="pt-BR" b="0" dirty="0" err="1">
                <a:latin typeface="Roboto"/>
              </a:rPr>
              <a:t>Huffman</a:t>
            </a:r>
            <a:endParaRPr lang="pt-BR" b="0" dirty="0">
              <a:latin typeface="Roboto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b="0" dirty="0">
              <a:latin typeface="Roboto"/>
            </a:endParaRPr>
          </a:p>
          <a:p>
            <a:pPr algn="just"/>
            <a:endParaRPr lang="pt-BR" b="0" dirty="0">
              <a:effectLst/>
              <a:latin typeface="Roboto"/>
            </a:endParaRPr>
          </a:p>
          <a:p>
            <a:br>
              <a:rPr lang="pt-BR" dirty="0">
                <a:effectLst/>
              </a:rPr>
            </a:br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22</a:t>
            </a:fld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4F94AA7-EDD4-962C-5097-AD5AA88619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8642" y="3429000"/>
            <a:ext cx="8022013" cy="149845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42289910"/>
      </p:ext>
    </p:extLst>
  </p:cSld>
  <p:clrMapOvr>
    <a:masterClrMapping/>
  </p:clrMapOvr>
  <p:transition spd="slow">
    <p:cover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584" y="814296"/>
            <a:ext cx="9003265" cy="676275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sz="3600" dirty="0"/>
              <a:t>Comprimir a imagem “Compressao_2.png”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1850" y="1930548"/>
            <a:ext cx="10515599" cy="1498452"/>
          </a:xfrm>
        </p:spPr>
        <p:txBody>
          <a:bodyPr rtlCol="0"/>
          <a:lstStyle/>
          <a:p>
            <a:pPr algn="just"/>
            <a:r>
              <a:rPr lang="pt-BR" dirty="0">
                <a:latin typeface="Roboto"/>
              </a:rPr>
              <a:t>Para isso foi implementado: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Codificação de </a:t>
            </a:r>
            <a:r>
              <a:rPr lang="pt-BR" b="0" dirty="0" err="1">
                <a:latin typeface="Roboto"/>
              </a:rPr>
              <a:t>Huffman</a:t>
            </a:r>
            <a:endParaRPr lang="pt-BR" b="0" dirty="0">
              <a:latin typeface="Roboto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b="0" dirty="0">
              <a:latin typeface="Roboto"/>
            </a:endParaRPr>
          </a:p>
          <a:p>
            <a:pPr algn="just"/>
            <a:endParaRPr lang="pt-BR" b="0" dirty="0">
              <a:effectLst/>
              <a:latin typeface="Roboto"/>
            </a:endParaRPr>
          </a:p>
          <a:p>
            <a:br>
              <a:rPr lang="pt-BR" dirty="0">
                <a:effectLst/>
              </a:rPr>
            </a:br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23</a:t>
            </a:fld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F372E38-4B31-FBBE-F393-640CE1B9E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6005" y="2679774"/>
            <a:ext cx="8467288" cy="3967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200153"/>
      </p:ext>
    </p:extLst>
  </p:cSld>
  <p:clrMapOvr>
    <a:masterClrMapping/>
  </p:clrMapOvr>
  <p:transition spd="slow">
    <p:cover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OBRIGADO!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52230" y="4613944"/>
            <a:ext cx="4367531" cy="1138115"/>
          </a:xfrm>
        </p:spPr>
        <p:txBody>
          <a:bodyPr rtlCol="0"/>
          <a:lstStyle/>
          <a:p>
            <a:pPr rtl="0"/>
            <a:r>
              <a:rPr lang="pt-BR" dirty="0"/>
              <a:t>Allana L. dos S. Rocha</a:t>
            </a:r>
          </a:p>
          <a:p>
            <a:pPr rtl="0"/>
            <a:r>
              <a:rPr lang="pt-BR" dirty="0"/>
              <a:t>Letícia C. P. de Oliveira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52230" y="5752059"/>
            <a:ext cx="4430245" cy="365125"/>
          </a:xfrm>
        </p:spPr>
        <p:txBody>
          <a:bodyPr rtlCol="0"/>
          <a:lstStyle/>
          <a:p>
            <a:r>
              <a:rPr lang="pt-BR" dirty="0" err="1"/>
              <a:t>Emails</a:t>
            </a:r>
            <a:r>
              <a:rPr lang="pt-BR" dirty="0"/>
              <a:t>: </a:t>
            </a:r>
            <a:r>
              <a:rPr lang="pt-BR" dirty="0">
                <a:solidFill>
                  <a:schemeClr val="accent3"/>
                </a:solidFill>
              </a:rPr>
              <a:t>{</a:t>
            </a:r>
            <a:r>
              <a:rPr lang="pt-BR" dirty="0" err="1">
                <a:solidFill>
                  <a:schemeClr val="accent3"/>
                </a:solidFill>
              </a:rPr>
              <a:t>alsr</a:t>
            </a:r>
            <a:r>
              <a:rPr lang="pt-BR" dirty="0">
                <a:solidFill>
                  <a:schemeClr val="accent3"/>
                </a:solidFill>
              </a:rPr>
              <a:t>, </a:t>
            </a:r>
            <a:r>
              <a:rPr lang="pt-BR" dirty="0" err="1">
                <a:solidFill>
                  <a:schemeClr val="accent3"/>
                </a:solidFill>
              </a:rPr>
              <a:t>lcpo</a:t>
            </a:r>
            <a:r>
              <a:rPr lang="pt-BR" dirty="0">
                <a:solidFill>
                  <a:schemeClr val="accent3"/>
                </a:solidFill>
              </a:rPr>
              <a:t>}@ecomp.poli.br</a:t>
            </a:r>
          </a:p>
          <a:p>
            <a:pPr rtl="0"/>
            <a:endParaRPr lang="pt-BR" dirty="0"/>
          </a:p>
        </p:txBody>
      </p:sp>
      <p:pic>
        <p:nvPicPr>
          <p:cNvPr id="13" name="Espaço Reservado para Imagem 12">
            <a:extLst>
              <a:ext uri="{FF2B5EF4-FFF2-40B4-BE49-F238E27FC236}">
                <a16:creationId xmlns:a16="http://schemas.microsoft.com/office/drawing/2014/main" id="{84B846FD-1361-4DC5-8399-D32A6CDB9BB7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3"/>
          <a:srcRect l="22041" r="2204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 sz="3600" dirty="0"/>
              <a:t>Histograma -“Clarear_1.png”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3</a:t>
            </a:fld>
            <a:endParaRPr lang="pt-BR" dirty="0"/>
          </a:p>
        </p:txBody>
      </p:sp>
      <p:pic>
        <p:nvPicPr>
          <p:cNvPr id="4" name="Imagem 3" descr="Interface gráfica do usuário, Gráfico, Histograma&#10;&#10;Descrição gerada automaticamente">
            <a:extLst>
              <a:ext uri="{FF2B5EF4-FFF2-40B4-BE49-F238E27FC236}">
                <a16:creationId xmlns:a16="http://schemas.microsoft.com/office/drawing/2014/main" id="{1F76E8F7-3295-4662-4739-48CF5A0CE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239" y="2028035"/>
            <a:ext cx="10972822" cy="365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560866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 sz="3600" dirty="0"/>
              <a:t>Clarear a imagem “Clarear_2.png”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1850" y="1930548"/>
            <a:ext cx="10515599" cy="4395824"/>
          </a:xfrm>
        </p:spPr>
        <p:txBody>
          <a:bodyPr rtlCol="0"/>
          <a:lstStyle/>
          <a:p>
            <a:pPr algn="just"/>
            <a:r>
              <a:rPr lang="pt-BR" dirty="0">
                <a:latin typeface="Roboto"/>
              </a:rPr>
              <a:t>Para isso foi implementado: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Conversão do espaço RGB para HSV;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Equalização do Histograma (usando o espaço de cores HSV -&gt; canal V);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Conversão do espaço HSV para RGB.</a:t>
            </a:r>
          </a:p>
          <a:p>
            <a:pPr algn="just"/>
            <a:endParaRPr lang="pt-BR" b="0" dirty="0">
              <a:latin typeface="Roboto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b="0" dirty="0">
              <a:latin typeface="Roboto"/>
            </a:endParaRPr>
          </a:p>
          <a:p>
            <a:endParaRPr lang="pt-BR" b="0" dirty="0">
              <a:effectLst/>
              <a:latin typeface="Roboto"/>
            </a:endParaRPr>
          </a:p>
          <a:p>
            <a:br>
              <a:rPr lang="pt-BR" dirty="0">
                <a:effectLst/>
              </a:rPr>
            </a:br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4</a:t>
            </a:fld>
            <a:endParaRPr lang="pt-BR" dirty="0"/>
          </a:p>
        </p:txBody>
      </p:sp>
      <p:pic>
        <p:nvPicPr>
          <p:cNvPr id="7" name="Imagem 6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58257F8F-98BE-4EA9-3B5D-279E9E9D77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625" y="3591144"/>
            <a:ext cx="96393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52044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 sz="3600" dirty="0"/>
              <a:t>Histograma -“Clarear_2.png”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5</a:t>
            </a:fld>
            <a:endParaRPr lang="pt-BR" dirty="0"/>
          </a:p>
        </p:txBody>
      </p:sp>
      <p:pic>
        <p:nvPicPr>
          <p:cNvPr id="6" name="Imagem 5" descr="Histograma&#10;&#10;Descrição gerada automaticamente">
            <a:extLst>
              <a:ext uri="{FF2B5EF4-FFF2-40B4-BE49-F238E27FC236}">
                <a16:creationId xmlns:a16="http://schemas.microsoft.com/office/drawing/2014/main" id="{93AE7E75-0419-91F9-E5AC-62EF1AC055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89" y="2086757"/>
            <a:ext cx="10972822" cy="365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917557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 sz="3600" dirty="0"/>
              <a:t>Escurecer a imagem “Escurecer_1.png”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1850" y="1930548"/>
            <a:ext cx="10515599" cy="1592828"/>
          </a:xfrm>
        </p:spPr>
        <p:txBody>
          <a:bodyPr rtlCol="0"/>
          <a:lstStyle/>
          <a:p>
            <a:pPr algn="just"/>
            <a:r>
              <a:rPr lang="pt-BR" dirty="0">
                <a:latin typeface="Roboto"/>
              </a:rPr>
              <a:t>Para isso foi implementado: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Conversão do espaço RGB para HSV;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Equalização do Histograma (usando o espaço de cores HSV -&gt; canal V);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Conversão do espaço HSV para RGB.</a:t>
            </a:r>
          </a:p>
          <a:p>
            <a:br>
              <a:rPr lang="pt-BR" dirty="0">
                <a:effectLst/>
              </a:rPr>
            </a:br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6</a:t>
            </a:fld>
            <a:endParaRPr lang="pt-BR" dirty="0"/>
          </a:p>
        </p:txBody>
      </p:sp>
      <p:pic>
        <p:nvPicPr>
          <p:cNvPr id="4" name="Imagem 3" descr="Uma imagem contendo arma, flor, montanha&#10;&#10;Descrição gerada automaticamente">
            <a:extLst>
              <a:ext uri="{FF2B5EF4-FFF2-40B4-BE49-F238E27FC236}">
                <a16:creationId xmlns:a16="http://schemas.microsoft.com/office/drawing/2014/main" id="{A25A8F58-4BEF-B528-FE54-75B4088A4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649" y="3523376"/>
            <a:ext cx="914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898001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 sz="3600" dirty="0"/>
              <a:t>Histograma -“Escurecer _1.jpg”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7</a:t>
            </a:fld>
            <a:endParaRPr lang="pt-BR" dirty="0"/>
          </a:p>
        </p:txBody>
      </p:sp>
      <p:pic>
        <p:nvPicPr>
          <p:cNvPr id="4" name="Imagem 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EF3A81A8-9AB6-0E3E-B5D1-9260496BA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89" y="2076359"/>
            <a:ext cx="10972822" cy="365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32032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 sz="3600" dirty="0"/>
              <a:t>Escurecer a imagem “Escurecer_2.png”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1850" y="1930548"/>
            <a:ext cx="10515599" cy="1592828"/>
          </a:xfrm>
        </p:spPr>
        <p:txBody>
          <a:bodyPr rtlCol="0"/>
          <a:lstStyle/>
          <a:p>
            <a:pPr algn="just"/>
            <a:r>
              <a:rPr lang="pt-BR" dirty="0">
                <a:latin typeface="Roboto"/>
              </a:rPr>
              <a:t>Para isso foi implementado: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Conversão do espaço RGB para HSV;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Equalização do Histograma (usando o espaço de cores HSV -&gt; canal V);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0" dirty="0">
                <a:latin typeface="Roboto"/>
              </a:rPr>
              <a:t>Conversão do espaço HSV para RGB.</a:t>
            </a:r>
          </a:p>
          <a:p>
            <a:br>
              <a:rPr lang="pt-BR" dirty="0">
                <a:effectLst/>
              </a:rPr>
            </a:br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8</a:t>
            </a:fld>
            <a:endParaRPr lang="pt-BR" dirty="0"/>
          </a:p>
        </p:txBody>
      </p:sp>
      <p:pic>
        <p:nvPicPr>
          <p:cNvPr id="7" name="Imagem 6" descr="Floresta com neblina&#10;&#10;Descrição gerada automaticamente com confiança baixa">
            <a:extLst>
              <a:ext uri="{FF2B5EF4-FFF2-40B4-BE49-F238E27FC236}">
                <a16:creationId xmlns:a16="http://schemas.microsoft.com/office/drawing/2014/main" id="{DA85ABA6-353F-95E4-2CFE-56AA34D4F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649" y="3523376"/>
            <a:ext cx="914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842783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 sz="3600" dirty="0"/>
              <a:t>Histograma -“Escurecer _2.png”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9</a:t>
            </a:fld>
            <a:endParaRPr lang="pt-BR" dirty="0"/>
          </a:p>
        </p:txBody>
      </p:sp>
      <p:pic>
        <p:nvPicPr>
          <p:cNvPr id="6" name="Imagem 5" descr="Interface gráfica do usuário, Gráfico, Histograma&#10;&#10;Descrição gerada automaticamente">
            <a:extLst>
              <a:ext uri="{FF2B5EF4-FFF2-40B4-BE49-F238E27FC236}">
                <a16:creationId xmlns:a16="http://schemas.microsoft.com/office/drawing/2014/main" id="{D4AF2BB8-01C3-64A1-B2AE-2BF04766A2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239" y="2011256"/>
            <a:ext cx="10972822" cy="365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292665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Tema do Offic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_30741254_TF55923798.potx" id="{56A03F81-E06D-4EB3-8EF4-FC08448B1313}" vid="{8A394E34-A15C-4178-9DB7-37651BAC733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de férias divertida</Template>
  <TotalTime>635</TotalTime>
  <Words>573</Words>
  <Application>Microsoft Office PowerPoint</Application>
  <PresentationFormat>Widescreen</PresentationFormat>
  <Paragraphs>152</Paragraphs>
  <Slides>24</Slides>
  <Notes>24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Century Gothic</vt:lpstr>
      <vt:lpstr>Roboto</vt:lpstr>
      <vt:lpstr>Tema do Office</vt:lpstr>
      <vt:lpstr>Processamento Digital de Imagens</vt:lpstr>
      <vt:lpstr>Clarear a imagem “Clarear_1.png”</vt:lpstr>
      <vt:lpstr>Histograma -“Clarear_1.png”</vt:lpstr>
      <vt:lpstr>Clarear a imagem “Clarear_2.png”</vt:lpstr>
      <vt:lpstr>Histograma -“Clarear_2.png”</vt:lpstr>
      <vt:lpstr>Escurecer a imagem “Escurecer_1.png”</vt:lpstr>
      <vt:lpstr>Histograma -“Escurecer _1.jpg”</vt:lpstr>
      <vt:lpstr>Escurecer a imagem “Escurecer_2.png”</vt:lpstr>
      <vt:lpstr>Histograma -“Escurecer _2.png”</vt:lpstr>
      <vt:lpstr>Remover ruido da imagem “Ruido_1.png”</vt:lpstr>
      <vt:lpstr>Histograma -“Ruido_1.png”</vt:lpstr>
      <vt:lpstr>Remover ruido da imagem “Ruido_2.png”</vt:lpstr>
      <vt:lpstr>Histograma -“Ruido_2.png”</vt:lpstr>
      <vt:lpstr>Aumentar os detalhes da imagem “Agucar_1.png”</vt:lpstr>
      <vt:lpstr>Histograma -“Aguca_1.png”</vt:lpstr>
      <vt:lpstr>Melhorar a imagem “Guardachuvas.png”</vt:lpstr>
      <vt:lpstr>Histograma - “Guardachuvas.png”</vt:lpstr>
      <vt:lpstr>Comprimir a imagem “Compressao_1.png”</vt:lpstr>
      <vt:lpstr>Comprimir a imagem “Compressao_1.png”</vt:lpstr>
      <vt:lpstr>Comprimir a imagem “Compressao_1.png”</vt:lpstr>
      <vt:lpstr>Comprimir a imagem “Compressao_2.png”</vt:lpstr>
      <vt:lpstr>Comprimir a imagem “Compressao_2.png”</vt:lpstr>
      <vt:lpstr>Comprimir a imagem “Compressao_2.png”</vt:lpstr>
      <vt:lpstr>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Visão Computacional</dc:title>
  <dc:creator>Allana Rocha</dc:creator>
  <cp:lastModifiedBy>Allana Rocha</cp:lastModifiedBy>
  <cp:revision>20</cp:revision>
  <dcterms:created xsi:type="dcterms:W3CDTF">2021-04-22T12:06:41Z</dcterms:created>
  <dcterms:modified xsi:type="dcterms:W3CDTF">2022-08-23T00:20:29Z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